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60"/>
  </p:notesMasterIdLst>
  <p:handoutMasterIdLst>
    <p:handoutMasterId r:id="rId61"/>
  </p:handoutMasterIdLst>
  <p:sldIdLst>
    <p:sldId id="316" r:id="rId3"/>
    <p:sldId id="256" r:id="rId4"/>
    <p:sldId id="258" r:id="rId5"/>
    <p:sldId id="31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14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9" r:id="rId5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83" autoAdjust="0"/>
    <p:restoredTop sz="82724"/>
  </p:normalViewPr>
  <p:slideViewPr>
    <p:cSldViewPr snapToGrid="0">
      <p:cViewPr varScale="1">
        <p:scale>
          <a:sx n="97" d="100"/>
          <a:sy n="97" d="100"/>
        </p:scale>
        <p:origin x="229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27/06/2019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27/06/2019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95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memanggil</a:t>
            </a:r>
            <a:r>
              <a:rPr lang="en-US" baseline="0" dirty="0" smtClean="0"/>
              <a:t> library pandas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alih-alih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28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Pandas yang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mengeksploitasi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Materi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membahas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bagaimana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csv file </a:t>
            </a:r>
            <a:r>
              <a:rPr lang="en-US" baseline="0" dirty="0" err="1" smtClean="0"/>
              <a:t>menjadi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613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menyimpan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lokasi</a:t>
            </a:r>
            <a:r>
              <a:rPr lang="en-US" baseline="0" dirty="0" smtClean="0"/>
              <a:t>/path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file csv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ditransformasi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csv_path</a:t>
            </a:r>
            <a:r>
              <a:rPr lang="en-US" baseline="0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551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csv_path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sebagai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argumen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method </a:t>
            </a:r>
            <a:r>
              <a:rPr lang="en-US" baseline="0" dirty="0" err="1" smtClean="0"/>
              <a:t>read_csv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kata lain,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read_csv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file csv yang </a:t>
            </a:r>
            <a:r>
              <a:rPr lang="en-US" baseline="0" dirty="0" err="1" smtClean="0"/>
              <a:t>tersimpan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csv_path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0317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pembacaan</a:t>
            </a:r>
            <a:r>
              <a:rPr lang="en-US" dirty="0" smtClean="0"/>
              <a:t> file csv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kependekan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1557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r>
              <a:rPr lang="en-US" baseline="0" dirty="0" smtClean="0"/>
              <a:t> head()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panda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mengecek</a:t>
            </a:r>
            <a:r>
              <a:rPr lang="en-US" baseline="0" dirty="0" smtClean="0"/>
              <a:t> 5 row </a:t>
            </a:r>
            <a:r>
              <a:rPr lang="en-US" baseline="0" dirty="0" err="1" smtClean="0"/>
              <a:t>awal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644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</a:t>
            </a:r>
            <a:r>
              <a:rPr lang="en-US" baseline="0" dirty="0" err="1" smtClean="0"/>
              <a:t>a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hal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file excel.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5808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Step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import file csv,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method yang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berbeda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Method </a:t>
            </a:r>
            <a:r>
              <a:rPr lang="en-US" baseline="0" dirty="0" err="1" smtClean="0"/>
              <a:t>yg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read_excel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483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data</a:t>
            </a:r>
            <a:r>
              <a:rPr lang="en-US" baseline="0" dirty="0" err="1" smtClean="0"/>
              <a:t>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disusun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(row)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(column)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580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juga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dictionary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526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509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err="1" smtClean="0"/>
              <a:t>pada</a:t>
            </a:r>
            <a:r>
              <a:rPr lang="en-US" dirty="0" smtClean="0"/>
              <a:t> dictionary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9455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merupakan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86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Selanjutnya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transformasi</a:t>
            </a:r>
            <a:r>
              <a:rPr lang="en-US" baseline="0" dirty="0" smtClean="0"/>
              <a:t> dictionary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method .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argumen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dictionary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0058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dihasilkan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669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Terlihat</a:t>
            </a:r>
            <a:r>
              <a:rPr lang="en-US" dirty="0" smtClean="0"/>
              <a:t>, </a:t>
            </a:r>
            <a:r>
              <a:rPr lang="en-US" b="1" dirty="0" smtClean="0"/>
              <a:t>key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b="1" dirty="0" smtClean="0"/>
              <a:t>dictionary</a:t>
            </a:r>
            <a:r>
              <a:rPr lang="en-US" baseline="0" dirty="0" smtClean="0"/>
              <a:t> = </a:t>
            </a:r>
            <a:r>
              <a:rPr lang="en-US" b="1" dirty="0" err="1" smtClean="0"/>
              <a:t>judul</a:t>
            </a:r>
            <a:r>
              <a:rPr lang="en-US" b="1" dirty="0" smtClean="0"/>
              <a:t> </a:t>
            </a:r>
            <a:r>
              <a:rPr lang="en-US" b="1" dirty="0" err="1" smtClean="0"/>
              <a:t>kolom</a:t>
            </a:r>
            <a:r>
              <a:rPr lang="en-US" b="1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b="1" dirty="0" err="1" smtClean="0"/>
              <a:t>dataframe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358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Terlihat</a:t>
            </a:r>
            <a:r>
              <a:rPr lang="en-US" dirty="0" smtClean="0"/>
              <a:t>, </a:t>
            </a:r>
            <a:r>
              <a:rPr lang="en-US" b="1" dirty="0" smtClean="0"/>
              <a:t>value/</a:t>
            </a:r>
            <a:r>
              <a:rPr lang="en-US" b="1" dirty="0" err="1" smtClean="0"/>
              <a:t>isi</a:t>
            </a:r>
            <a:r>
              <a:rPr lang="en-US" b="1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b="1" dirty="0" smtClean="0"/>
              <a:t>dictionary</a:t>
            </a:r>
            <a:r>
              <a:rPr lang="en-US" baseline="0" dirty="0" smtClean="0"/>
              <a:t> = </a:t>
            </a:r>
            <a:r>
              <a:rPr lang="en-US" b="1" dirty="0" err="1" smtClean="0"/>
              <a:t>baris</a:t>
            </a:r>
            <a:r>
              <a:rPr lang="en-US" b="1" dirty="0" smtClean="0"/>
              <a:t> </a:t>
            </a:r>
            <a:r>
              <a:rPr lang="en-US" b="1" dirty="0" err="1" smtClean="0"/>
              <a:t>informasi</a:t>
            </a:r>
            <a:r>
              <a:rPr lang="en-US" b="1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b="1" dirty="0" err="1" smtClean="0"/>
              <a:t>dataframe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2325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652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menuliskan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ekstraksi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085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9361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lebih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Langkah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cukup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mendefinisikan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ekstraksi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400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/data </a:t>
            </a:r>
            <a:r>
              <a:rPr lang="en-US" baseline="0" dirty="0" err="1" smtClean="0"/>
              <a:t>tertentu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31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mengakses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[0,0]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df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6602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[1,0]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0731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[0,2]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344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[1,2]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51724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juga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judul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mengekstraksi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meggunakan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502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artist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[1,’Artist’]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0878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2,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artist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df.ix</a:t>
            </a:r>
            <a:r>
              <a:rPr lang="en-US" baseline="0" dirty="0" smtClean="0"/>
              <a:t>[0,’Artist’]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81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released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df.ix</a:t>
            </a:r>
            <a:r>
              <a:rPr lang="en-US" baseline="0" dirty="0" smtClean="0"/>
              <a:t>[0,Released’]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11611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baseline="0" dirty="0" smtClean="0"/>
              <a:t> 1,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released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df.iloc</a:t>
            </a:r>
            <a:r>
              <a:rPr lang="en-US" baseline="0" dirty="0" smtClean="0"/>
              <a:t>[2,’Released’]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266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Perintah</a:t>
            </a:r>
            <a:r>
              <a:rPr lang="en-US" baseline="0" dirty="0" smtClean="0"/>
              <a:t> import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</a:t>
            </a:r>
            <a:r>
              <a:rPr lang="en-US" baseline="0" dirty="0" smtClean="0"/>
              <a:t>-import library panda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5431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men-slice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meng</a:t>
            </a:r>
            <a:r>
              <a:rPr lang="en-US" baseline="0" dirty="0" smtClean="0"/>
              <a:t>-assign) </a:t>
            </a:r>
            <a:r>
              <a:rPr lang="en-US" baseline="0" dirty="0" err="1" smtClean="0"/>
              <a:t>nilai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363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Konsep</a:t>
            </a:r>
            <a:r>
              <a:rPr lang="en-US" baseline="0" dirty="0" smtClean="0"/>
              <a:t> range slicing data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library pandas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konsep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data, </a:t>
            </a:r>
            <a:r>
              <a:rPr lang="en-US" baseline="0" dirty="0" err="1" smtClean="0"/>
              <a:t>bukan</a:t>
            </a:r>
            <a:r>
              <a:rPr lang="en-US" baseline="0" dirty="0" smtClean="0"/>
              <a:t> index)</a:t>
            </a:r>
          </a:p>
          <a:p>
            <a:endParaRPr lang="en-US" dirty="0" smtClean="0"/>
          </a:p>
          <a:p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men-slice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</a:t>
            </a:r>
            <a:r>
              <a:rPr lang="en-US" baseline="0" dirty="0" smtClean="0"/>
              <a:t>  data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baris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ke-3 </a:t>
            </a:r>
            <a:r>
              <a:rPr lang="en-US" baseline="0" dirty="0" err="1" smtClean="0"/>
              <a:t>baris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data 0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3.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2828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Konsep</a:t>
            </a:r>
            <a:r>
              <a:rPr lang="en-US" baseline="0" dirty="0" smtClean="0"/>
              <a:t> range slicing data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library pandas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konsep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data, </a:t>
            </a:r>
            <a:r>
              <a:rPr lang="en-US" baseline="0" dirty="0" err="1" smtClean="0"/>
              <a:t>bukan</a:t>
            </a:r>
            <a:r>
              <a:rPr lang="en-US" baseline="0" dirty="0" smtClean="0"/>
              <a:t> index)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dataframe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7677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Selain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range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batas</a:t>
            </a:r>
            <a:r>
              <a:rPr lang="en-US" baseline="0" dirty="0" smtClean="0"/>
              <a:t> data</a:t>
            </a:r>
            <a:r>
              <a:rPr lang="en-US" dirty="0" smtClean="0"/>
              <a:t>, </a:t>
            </a:r>
            <a:r>
              <a:rPr lang="en-US" dirty="0" err="1" smtClean="0"/>
              <a:t>Anda</a:t>
            </a:r>
            <a:r>
              <a:rPr lang="en-US" baseline="0" dirty="0" smtClean="0"/>
              <a:t> juga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slicing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langsung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72721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Tahapan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sebelumnya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hanya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range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diganti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string </a:t>
            </a:r>
            <a:r>
              <a:rPr lang="en-US" baseline="0" dirty="0" err="1" smtClean="0"/>
              <a:t>judul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kolom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73900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ekstraksinya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910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mengimport</a:t>
            </a:r>
            <a:r>
              <a:rPr lang="en-US" baseline="0" dirty="0" smtClean="0"/>
              <a:t> pandas,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mendapatkan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banyak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class yang </a:t>
            </a:r>
            <a:r>
              <a:rPr lang="en-US" baseline="0" dirty="0" err="1" smtClean="0"/>
              <a:t>terlah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didefinisikan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sebelumnya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sehingga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memudahkan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struktur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analisis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02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</a:t>
            </a:r>
            <a:r>
              <a:rPr lang="en-US" baseline="0" dirty="0" smtClean="0"/>
              <a:t>-import file csv.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Pandas 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011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aksesnya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ketik</a:t>
            </a:r>
            <a:r>
              <a:rPr lang="en-US" baseline="0" dirty="0" smtClean="0"/>
              <a:t> pandas, dot,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fungsi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ingin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gunakan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964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read_csv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file csv.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073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mempersingkat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library pandas.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7037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2D1A0-D86B-E54F-8674-D8058BBA9DC4}" type="datetime1">
              <a:rPr lang="en-US" smtClean="0"/>
              <a:t>6/27/2019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82332-3BAB-7D44-9A31-4C8946B7D571}" type="datetime1">
              <a:rPr lang="en-US" smtClean="0"/>
              <a:t>6/27/2019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AA430-279C-8644-BB26-4FC8C31911EB}" type="datetime1">
              <a:rPr lang="en-US" smtClean="0"/>
              <a:t>6/27/2019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8AE4A-F193-F140-9850-5B0705BFA5AF}" type="datetime1">
              <a:rPr lang="en-US" smtClean="0"/>
              <a:t>6/27/2019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4493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23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018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086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648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50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CAE22CC-F78A-D44A-B087-FF824D375500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25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5597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227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172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7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345B-0C41-AC4C-9FDC-6AEFD1118BAD}" type="datetime1">
              <a:rPr lang="en-US" smtClean="0"/>
              <a:t>6/27/2019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743D1-86F0-1240-A2B6-5A74BF33E1AE}" type="datetime1">
              <a:rPr lang="en-US" smtClean="0"/>
              <a:t>6/27/2019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6374-7D5D-E743-870F-83FE2BD696D3}" type="datetime1">
              <a:rPr lang="en-US" smtClean="0"/>
              <a:t>6/27/2019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D8DEB-C63E-B04A-8551-3907CC3C9AC7}" type="datetime1">
              <a:rPr lang="en-US" smtClean="0"/>
              <a:t>6/27/2019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94D9D-6887-3742-9471-CB8D4C6067AD}" type="datetime1">
              <a:rPr lang="en-US" smtClean="0"/>
              <a:t>6/27/2019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8C6C0-9F93-5740-B8E3-457C37ACE3FC}" type="datetime1">
              <a:rPr lang="en-US" smtClean="0"/>
              <a:t>6/27/2019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E2126-CED0-684B-A38A-D0A5B860C5B2}" type="datetime1">
              <a:rPr lang="en-US" smtClean="0"/>
              <a:t>6/27/2019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A3FD-01A8-BD45-8F43-DA99BE0BCDB2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4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4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" t="29577" r="507" b="32651"/>
          <a:stretch/>
        </p:blipFill>
        <p:spPr>
          <a:xfrm>
            <a:off x="189258" y="2487240"/>
            <a:ext cx="8765485" cy="1883520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C814-82F3-E54A-85F7-13289ECB85A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808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" t="27951" r="710" b="34000"/>
          <a:stretch/>
        </p:blipFill>
        <p:spPr>
          <a:xfrm>
            <a:off x="153490" y="2474844"/>
            <a:ext cx="8837021" cy="1908313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D7A3-CA8A-F849-ADA2-EBF1853E2BA4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600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2" t="28219" r="2255" b="19335"/>
          <a:stretch/>
        </p:blipFill>
        <p:spPr>
          <a:xfrm>
            <a:off x="237030" y="2083905"/>
            <a:ext cx="8669940" cy="2690191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Method Read csv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0C84A-6E81-B24E-BE9A-85E52323F42A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628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" t="27947" r="1796" b="32108"/>
          <a:stretch/>
        </p:blipFill>
        <p:spPr>
          <a:xfrm>
            <a:off x="247374" y="2408583"/>
            <a:ext cx="8649252" cy="2040835"/>
          </a:xfr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1406-02BC-474C-A5D2-60426D2A26D0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7" t="24142" r="287" b="33467"/>
          <a:stretch/>
        </p:blipFill>
        <p:spPr>
          <a:xfrm>
            <a:off x="96166" y="2355574"/>
            <a:ext cx="8951669" cy="2146852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C2A5A-1A8C-7C49-B7F8-307029715DB5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t="23599" r="2712" b="32923"/>
          <a:stretch/>
        </p:blipFill>
        <p:spPr>
          <a:xfrm>
            <a:off x="135632" y="2309191"/>
            <a:ext cx="8872736" cy="2239618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EAFD-F37A-0B4C-9C6E-1462DEEA25D4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74AFF-BE1B-944A-B927-0A546F14EC26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63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" t="20882" r="1948" b="47596"/>
          <a:stretch/>
        </p:blipFill>
        <p:spPr>
          <a:xfrm>
            <a:off x="338759" y="2660374"/>
            <a:ext cx="8466483" cy="15372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</a:t>
            </a:r>
            <a:r>
              <a:rPr lang="en-US" dirty="0" smtClean="0"/>
              <a:t>: CSV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B961F-A2B4-A840-90CE-D49F29C885B8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20610" r="1338" b="48955"/>
          <a:stretch/>
        </p:blipFill>
        <p:spPr>
          <a:xfrm>
            <a:off x="312255" y="2686879"/>
            <a:ext cx="8519491" cy="14842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CSV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7DC9C-1AC3-8C47-943A-D24B64DC4A08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712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1" t="21425" r="3019" b="47597"/>
          <a:stretch/>
        </p:blipFill>
        <p:spPr>
          <a:xfrm>
            <a:off x="510209" y="2673626"/>
            <a:ext cx="8123582" cy="15107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CSV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47097-962B-694D-AA1C-ABB13C9DEA0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264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 smtClean="0"/>
              <a:t>Python Data Science : Loading </a:t>
            </a:r>
            <a:r>
              <a:rPr lang="en-GB" sz="4000" smtClean="0"/>
              <a:t>Data (Pandas)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" t="21153" r="727" b="48412"/>
          <a:stretch/>
        </p:blipFill>
        <p:spPr>
          <a:xfrm>
            <a:off x="424070" y="2686878"/>
            <a:ext cx="8295861" cy="14842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CSV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05D4-EE19-AE44-BB9B-168C4A664FF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052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1153" r="3478" b="9010"/>
          <a:stretch/>
        </p:blipFill>
        <p:spPr>
          <a:xfrm>
            <a:off x="255659" y="1613452"/>
            <a:ext cx="8632682" cy="3631097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CSV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1FDC-CC44-FF45-8B96-E847ED5EFAEE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6660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" t="21696" r="616" b="48140"/>
          <a:stretch/>
        </p:blipFill>
        <p:spPr>
          <a:xfrm>
            <a:off x="285750" y="2693504"/>
            <a:ext cx="8572501" cy="1470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Excel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B499F-4CF1-CF46-A13C-DA32BC769D5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8750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5" t="21696" r="3784" b="49771"/>
          <a:stretch/>
        </p:blipFill>
        <p:spPr>
          <a:xfrm>
            <a:off x="503583" y="2733260"/>
            <a:ext cx="8136835" cy="13914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Excel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B2C6-CE41-FE44-8F6E-F1C585A175E0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6510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7" t="20881" r="10356" b="49499"/>
          <a:stretch/>
        </p:blipFill>
        <p:spPr>
          <a:xfrm>
            <a:off x="815009" y="2706756"/>
            <a:ext cx="7513983" cy="1444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Excel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8267A-CF5B-4E47-B15F-4811ADB9855C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24375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4" t="21424" r="1031" b="8739"/>
          <a:stretch/>
        </p:blipFill>
        <p:spPr>
          <a:xfrm>
            <a:off x="129066" y="1653208"/>
            <a:ext cx="8885868" cy="355158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Excel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8D6-4B33-6147-8E56-AEF315C33CA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6561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1153" r="879" b="8466"/>
          <a:stretch/>
        </p:blipFill>
        <p:spPr>
          <a:xfrm>
            <a:off x="250154" y="1646583"/>
            <a:ext cx="8643692" cy="3564835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03B1-03EF-674E-A62A-A090273A3C3E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510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" t="19523" r="1032" b="35368"/>
          <a:stretch/>
        </p:blipFill>
        <p:spPr>
          <a:xfrm>
            <a:off x="150564" y="2289313"/>
            <a:ext cx="8842873" cy="227937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Dictionary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56A8-273F-8746-BD0F-DBCBC6D9AFBE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74044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" t="19523" r="1032" b="38630"/>
          <a:stretch/>
        </p:blipFill>
        <p:spPr>
          <a:xfrm>
            <a:off x="131023" y="2368826"/>
            <a:ext cx="8881954" cy="2120348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Dictionary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FC780-E54C-6E4E-BE93-7E68F2407B50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2006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5" r="1185" b="37271"/>
          <a:stretch/>
        </p:blipFill>
        <p:spPr>
          <a:xfrm>
            <a:off x="125764" y="2342322"/>
            <a:ext cx="8892473" cy="2173357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63BB1-1BFE-0341-965D-AE09A1DC648F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5442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d-ID" dirty="0" err="1" smtClean="0"/>
              <a:t>Pandas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4EC7E-65A4-054A-9946-D0328F57D161}" type="datetime1">
              <a:rPr lang="en-US" smtClean="0"/>
              <a:t>6/27/2019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" t="20610" r="1005" b="37542"/>
          <a:stretch/>
        </p:blipFill>
        <p:spPr>
          <a:xfrm>
            <a:off x="130006" y="2368826"/>
            <a:ext cx="8883988" cy="2120348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</a:t>
            </a:r>
            <a:r>
              <a:rPr lang="en-US" dirty="0" smtClean="0"/>
              <a:t>:</a:t>
            </a:r>
            <a:r>
              <a:rPr lang="en-US" dirty="0"/>
              <a:t> Dictionary to</a:t>
            </a:r>
            <a:r>
              <a:rPr lang="en-US" dirty="0" smtClean="0"/>
              <a:t>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29256-17A1-2143-824A-090AD95330FE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1526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0338" r="878" b="5749"/>
          <a:stretch/>
        </p:blipFill>
        <p:spPr>
          <a:xfrm>
            <a:off x="134179" y="1560444"/>
            <a:ext cx="8875642" cy="3737113"/>
          </a:xfrm>
        </p:spPr>
      </p:pic>
      <p:sp>
        <p:nvSpPr>
          <p:cNvPr id="2" name="Rectangle 1"/>
          <p:cNvSpPr/>
          <p:nvPr/>
        </p:nvSpPr>
        <p:spPr>
          <a:xfrm>
            <a:off x="768626" y="5512904"/>
            <a:ext cx="1537252" cy="159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Dictionary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53E3D-4095-E148-96B7-0C962186C6F3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4898" y="4886632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752" r="878" b="5749"/>
          <a:stretch/>
        </p:blipFill>
        <p:spPr>
          <a:xfrm>
            <a:off x="122178" y="1540565"/>
            <a:ext cx="8899645" cy="3776870"/>
          </a:xfrm>
        </p:spPr>
      </p:pic>
      <p:sp>
        <p:nvSpPr>
          <p:cNvPr id="3" name="Rectangle 2"/>
          <p:cNvSpPr/>
          <p:nvPr/>
        </p:nvSpPr>
        <p:spPr>
          <a:xfrm>
            <a:off x="768626" y="5433392"/>
            <a:ext cx="1537252" cy="1590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Dictionary to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DB74-70DE-1B47-A54B-13E9AA63730C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4897" y="4964488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645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9" t="19132" r="878" b="7498"/>
          <a:stretch/>
        </p:blipFill>
        <p:spPr>
          <a:xfrm>
            <a:off x="132522" y="1573491"/>
            <a:ext cx="8878957" cy="3711019"/>
          </a:xfrm>
        </p:spPr>
      </p:pic>
      <p:sp>
        <p:nvSpPr>
          <p:cNvPr id="2" name="Rectangle 1"/>
          <p:cNvSpPr/>
          <p:nvPr/>
        </p:nvSpPr>
        <p:spPr>
          <a:xfrm>
            <a:off x="662609" y="5380383"/>
            <a:ext cx="1709530" cy="2120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5A48-64B8-394B-A93B-2BC89BDD2298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84897" y="4969458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6192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1" t="20337" r="1031" b="7108"/>
          <a:stretch/>
        </p:blipFill>
        <p:spPr>
          <a:xfrm>
            <a:off x="144980" y="1875181"/>
            <a:ext cx="8854041" cy="3670853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21635" y="5446643"/>
            <a:ext cx="1524000" cy="145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36FB-6378-9043-979D-26999DF35F5C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44980" y="5158301"/>
            <a:ext cx="2169488" cy="410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3429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" t="5393" r="12648" b="21781"/>
          <a:stretch/>
        </p:blipFill>
        <p:spPr>
          <a:xfrm>
            <a:off x="154625" y="1828800"/>
            <a:ext cx="8834750" cy="4161183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A8444-2D50-E045-801A-181BD542599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8680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4849" r="10661" b="19879"/>
          <a:stretch/>
        </p:blipFill>
        <p:spPr>
          <a:xfrm>
            <a:off x="123265" y="1828799"/>
            <a:ext cx="8897471" cy="422744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EFFD1-5BF3-2C4C-8228-CEFF8C4DA1A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41231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t="4034" r="877" b="20695"/>
          <a:stretch/>
        </p:blipFill>
        <p:spPr>
          <a:xfrm>
            <a:off x="114677" y="1828799"/>
            <a:ext cx="8914647" cy="3816626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BC88F-71C8-4F4E-A3EF-FBFE26EFF1A9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014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4307" r="39124" b="86911"/>
          <a:stretch/>
        </p:blipFill>
        <p:spPr>
          <a:xfrm>
            <a:off x="948295" y="1828799"/>
            <a:ext cx="7247410" cy="596349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" t="24702" r="39124" b="33434"/>
          <a:stretch/>
        </p:blipFill>
        <p:spPr>
          <a:xfrm>
            <a:off x="464361" y="2425148"/>
            <a:ext cx="8215279" cy="346544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7603-B543-574E-A869-8E057A73521C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32477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3490" r="7910" b="28847"/>
          <a:stretch/>
        </p:blipFill>
        <p:spPr>
          <a:xfrm>
            <a:off x="107854" y="1828800"/>
            <a:ext cx="8928292" cy="3723860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Ekstrasi</a:t>
            </a:r>
            <a:r>
              <a:rPr lang="en-US" dirty="0" smtClean="0"/>
              <a:t>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7888-BAF4-584B-9129-7509B1A9D4F3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23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Pandas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84897" y="2627038"/>
            <a:ext cx="8814723" cy="17227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b="1" dirty="0" smtClean="0"/>
              <a:t>Pandas</a:t>
            </a:r>
            <a:r>
              <a:rPr lang="en-US" sz="2800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dirty="0" smtClean="0"/>
              <a:t>library open-source Python </a:t>
            </a:r>
            <a:r>
              <a:rPr lang="en-US" dirty="0" err="1" smtClean="0"/>
              <a:t>berlisensi</a:t>
            </a:r>
            <a:r>
              <a:rPr lang="en-US" dirty="0" smtClean="0"/>
              <a:t> BSD </a:t>
            </a:r>
          </a:p>
          <a:p>
            <a:pPr marL="0" indent="0" algn="ctr">
              <a:buNone/>
            </a:pPr>
            <a:r>
              <a:rPr lang="en-US" dirty="0" smtClean="0"/>
              <a:t>yang </a:t>
            </a:r>
            <a:r>
              <a:rPr lang="en-US" sz="2600" b="1" dirty="0" err="1" smtClean="0"/>
              <a:t>memudahkan</a:t>
            </a:r>
            <a:r>
              <a:rPr lang="en-US" sz="2600" b="1" dirty="0" smtClean="0"/>
              <a:t> user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r>
              <a:rPr lang="en-US" sz="2600" b="1" dirty="0" err="1" smtClean="0"/>
              <a:t>operasi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struktur</a:t>
            </a:r>
            <a:r>
              <a:rPr lang="en-US" sz="2600" b="1" dirty="0" smtClean="0"/>
              <a:t> data </a:t>
            </a:r>
            <a:r>
              <a:rPr lang="en-US" sz="2600" b="1" dirty="0" err="1" smtClean="0"/>
              <a:t>dan</a:t>
            </a:r>
            <a:r>
              <a:rPr lang="en-US" sz="2600" b="1" dirty="0" smtClean="0"/>
              <a:t> data </a:t>
            </a:r>
            <a:r>
              <a:rPr lang="en-US" sz="2600" b="1" dirty="0" err="1" smtClean="0"/>
              <a:t>analisis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0EB5-A568-BC47-9E6E-C07D545586AF}" type="datetime1">
              <a:rPr lang="en-US" smtClean="0"/>
              <a:t>6/27/2019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48772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" t="4306" r="1490" b="21782"/>
          <a:stretch/>
        </p:blipFill>
        <p:spPr>
          <a:xfrm>
            <a:off x="104434" y="1828799"/>
            <a:ext cx="8935133" cy="380337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Ekstrasi</a:t>
            </a:r>
            <a:r>
              <a:rPr lang="en-US" dirty="0"/>
              <a:t>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07D48-28D0-4149-852D-D36D8F5089F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78402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24069" r="40227" b="33585"/>
          <a:stretch/>
        </p:blipFill>
        <p:spPr>
          <a:xfrm>
            <a:off x="95199" y="1828798"/>
            <a:ext cx="8953603" cy="3816627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 smtClean="0"/>
              <a:t>Mengakses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AC4C-719D-6342-BCE8-53418BCB900C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11549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t="26233" r="40592" b="33875"/>
          <a:stretch/>
        </p:blipFill>
        <p:spPr>
          <a:xfrm>
            <a:off x="601636" y="2496716"/>
            <a:ext cx="7872089" cy="3265715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12D5D-B866-4940-8ABB-603D83AAC07A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21224" y="1935001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[0,0]:’Michael Jackson’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144485" y="1935001"/>
            <a:ext cx="23605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44143" y="150851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4" name="Elbow Connector 13"/>
          <p:cNvCxnSpPr>
            <a:stCxn id="9" idx="0"/>
          </p:cNvCxnSpPr>
          <p:nvPr/>
        </p:nvCxnSpPr>
        <p:spPr>
          <a:xfrm rot="5400000" flipH="1" flipV="1">
            <a:off x="3963537" y="1054396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444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26001" r="40432" b="34703"/>
          <a:stretch/>
        </p:blipFill>
        <p:spPr>
          <a:xfrm>
            <a:off x="673781" y="2610314"/>
            <a:ext cx="7652659" cy="312312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F30C-F3EC-874F-B3AF-AE85FBB629D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10339" y="1967936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[1,0]:  ’AC/DC’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0339" y="1495282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86005" y="1967936"/>
            <a:ext cx="115849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00111" y="15508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82539" y="1087330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273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" t="25529" r="40859" b="33731"/>
          <a:stretch/>
        </p:blipFill>
        <p:spPr>
          <a:xfrm>
            <a:off x="536544" y="2396666"/>
            <a:ext cx="8009887" cy="3418865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7E7C0-2695-F344-9857-F3DA285BB4E5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21224" y="1935001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[0,2]:  ‘1982’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42459" y="193500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1048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60442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464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t="25792" r="40070" b="34046"/>
          <a:stretch/>
        </p:blipFill>
        <p:spPr>
          <a:xfrm>
            <a:off x="521401" y="2527538"/>
            <a:ext cx="7958026" cy="3296319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6B6C-42B8-4F45-BDAE-E45418E1501A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12" name="TextBox 11"/>
          <p:cNvSpPr txBox="1"/>
          <p:nvPr/>
        </p:nvSpPr>
        <p:spPr>
          <a:xfrm>
            <a:off x="632110" y="1989431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[1,2]:  ‘1980’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14" name="Rectangle 13"/>
          <p:cNvSpPr/>
          <p:nvPr/>
        </p:nvSpPr>
        <p:spPr>
          <a:xfrm>
            <a:off x="2242459" y="198943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1048" y="157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 rot="5400000" flipH="1" flipV="1">
            <a:off x="3560442" y="112334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6274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24260" r="39575" b="32034"/>
          <a:stretch/>
        </p:blipFill>
        <p:spPr>
          <a:xfrm>
            <a:off x="783160" y="1828800"/>
            <a:ext cx="7577680" cy="3366051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26302-E963-E440-8B9F-AAF3AF761385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7712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26100" r="40649" b="34185"/>
          <a:stretch/>
        </p:blipFill>
        <p:spPr>
          <a:xfrm>
            <a:off x="621224" y="2439302"/>
            <a:ext cx="7948858" cy="3321440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4EC0-E9BC-004A-ABA5-43CA626F78F6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21224" y="1935001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[0,’Artist’]:  ‘Michael Jackson’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3037117" y="1935001"/>
            <a:ext cx="231865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03791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4823185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" t="25355" r="40223" b="33209"/>
          <a:stretch/>
        </p:blipFill>
        <p:spPr>
          <a:xfrm>
            <a:off x="610339" y="2809922"/>
            <a:ext cx="7315200" cy="3147455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D1495-B20A-AE40-9553-86289B21777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10339" y="1967936"/>
            <a:ext cx="4822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[0,’Artist’]:  ’Michael Jackson’</a:t>
            </a:r>
          </a:p>
          <a:p>
            <a:r>
              <a:rPr lang="en-US" sz="2400" dirty="0" err="1" smtClean="0"/>
              <a:t>df.iloc</a:t>
            </a:r>
            <a:r>
              <a:rPr lang="en-US" sz="2400" dirty="0" smtClean="0"/>
              <a:t>[1,’Artist’]:  ’AC/DC’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0339" y="1495282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3004462" y="1967936"/>
            <a:ext cx="2321515" cy="7563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86655" y="15508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4769083" y="1087330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62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7" t="25830" r="40381" b="33744"/>
          <a:stretch/>
        </p:blipFill>
        <p:spPr>
          <a:xfrm>
            <a:off x="522089" y="2496458"/>
            <a:ext cx="7826015" cy="3295263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172D-E892-A44A-BCF0-64EDEE511315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sp>
        <p:nvSpPr>
          <p:cNvPr id="9" name="TextBox 8"/>
          <p:cNvSpPr txBox="1"/>
          <p:nvPr/>
        </p:nvSpPr>
        <p:spPr>
          <a:xfrm>
            <a:off x="621224" y="1935001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[1,’Released’]:  ‘1982’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21224" y="146234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11" name="Rectangle 10"/>
          <p:cNvSpPr/>
          <p:nvPr/>
        </p:nvSpPr>
        <p:spPr>
          <a:xfrm>
            <a:off x="3352803" y="193500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1392" y="152303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4670786" y="106891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539006"/>
            <a:ext cx="7347283" cy="854074"/>
          </a:xfrm>
        </p:spPr>
        <p:txBody>
          <a:bodyPr/>
          <a:lstStyle/>
          <a:p>
            <a:r>
              <a:rPr lang="en-US" dirty="0" smtClean="0"/>
              <a:t>Syntax Import Pandas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7812" r="1234" b="58155"/>
          <a:stretch/>
        </p:blipFill>
        <p:spPr>
          <a:xfrm>
            <a:off x="441059" y="3193774"/>
            <a:ext cx="8424645" cy="6758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9E4CF-195A-9C4E-B932-DAB24A599A51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8961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23762" r="40818" b="33530"/>
          <a:stretch/>
        </p:blipFill>
        <p:spPr>
          <a:xfrm>
            <a:off x="621224" y="2295348"/>
            <a:ext cx="7856678" cy="3528509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/>
              <a:t>Pandas: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90D6-5B8F-C046-81D9-3DCE70F2A462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32110" y="1989431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df.iloc</a:t>
            </a:r>
            <a:r>
              <a:rPr lang="en-US" sz="2400" dirty="0" smtClean="0"/>
              <a:t>[1,’Released’]:  ‘1980’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  <p:sp>
        <p:nvSpPr>
          <p:cNvPr id="9" name="Rectangle 8"/>
          <p:cNvSpPr/>
          <p:nvPr/>
        </p:nvSpPr>
        <p:spPr>
          <a:xfrm>
            <a:off x="2242459" y="1989431"/>
            <a:ext cx="1082294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1048" y="157746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3560442" y="1123347"/>
            <a:ext cx="241822" cy="151938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46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" t="25430" r="39662" b="32645"/>
          <a:stretch/>
        </p:blipFill>
        <p:spPr>
          <a:xfrm>
            <a:off x="742122" y="1785730"/>
            <a:ext cx="7659756" cy="3286540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>
            <a:normAutofit/>
          </a:bodyPr>
          <a:lstStyle/>
          <a:p>
            <a:r>
              <a:rPr lang="en-US" dirty="0"/>
              <a:t>Pandas: </a:t>
            </a:r>
            <a:r>
              <a:rPr lang="en-US" dirty="0" smtClean="0"/>
              <a:t>Slicing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FEB41-79EE-B241-B6D5-09B8CAEC072A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88574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24978" r="39565" b="32355"/>
          <a:stretch/>
        </p:blipFill>
        <p:spPr>
          <a:xfrm>
            <a:off x="868397" y="2571910"/>
            <a:ext cx="7447722" cy="3272301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Slicing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1BF6D-340B-5A4B-847D-0D095D7B0559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632110" y="1989431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 = </a:t>
            </a:r>
            <a:r>
              <a:rPr lang="en-US" sz="2400" dirty="0" err="1" smtClean="0"/>
              <a:t>df.iloc</a:t>
            </a:r>
            <a:r>
              <a:rPr lang="en-US" sz="2400" dirty="0" smtClean="0"/>
              <a:t>[0:2, 0:3]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75289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t="25332" r="3813" b="33382"/>
          <a:stretch/>
        </p:blipFill>
        <p:spPr>
          <a:xfrm>
            <a:off x="250521" y="2707315"/>
            <a:ext cx="8683473" cy="2231572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smtClean="0"/>
              <a:t>Slicing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ADA8-708C-1741-9CBC-16072BC2C56E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32110" y="1989431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 = </a:t>
            </a:r>
            <a:r>
              <a:rPr lang="en-US" sz="2400" dirty="0" err="1" smtClean="0"/>
              <a:t>df.iloc</a:t>
            </a:r>
            <a:r>
              <a:rPr lang="en-US" sz="2400" dirty="0" smtClean="0"/>
              <a:t>[0:2, 0:3]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526439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" t="21969" r="25017" b="29222"/>
          <a:stretch/>
        </p:blipFill>
        <p:spPr>
          <a:xfrm>
            <a:off x="26447" y="1828797"/>
            <a:ext cx="9091106" cy="3488592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37196-7D72-B24B-96D7-351FB9B8B28F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01684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26408" r="40132" b="33133"/>
          <a:stretch/>
        </p:blipFill>
        <p:spPr>
          <a:xfrm>
            <a:off x="484445" y="2504850"/>
            <a:ext cx="8039770" cy="3319007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Slicing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87757-23AE-614F-BC57-4C5F3480C17D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32110" y="1989431"/>
            <a:ext cx="4498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 = </a:t>
            </a:r>
            <a:r>
              <a:rPr lang="en-US" sz="2400" dirty="0" err="1" smtClean="0"/>
              <a:t>df.iloc</a:t>
            </a:r>
            <a:r>
              <a:rPr lang="en-US" sz="2400" dirty="0" smtClean="0"/>
              <a:t>[0:2, ‘</a:t>
            </a:r>
            <a:r>
              <a:rPr lang="en-US" sz="2400" dirty="0" err="1" smtClean="0"/>
              <a:t>Artist’:’Released</a:t>
            </a:r>
            <a:r>
              <a:rPr lang="en-US" sz="2400" dirty="0" smtClean="0"/>
              <a:t>’]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822418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" t="24293" r="3170" b="34242"/>
          <a:stretch/>
        </p:blipFill>
        <p:spPr>
          <a:xfrm>
            <a:off x="87086" y="2707315"/>
            <a:ext cx="9056914" cy="2319886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Pandas: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0842-084F-3D4C-AD64-1EB52EB137BB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632110" y="1989431"/>
            <a:ext cx="4575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 = </a:t>
            </a:r>
            <a:r>
              <a:rPr lang="en-US" sz="2400" dirty="0" err="1" smtClean="0"/>
              <a:t>df.iloc</a:t>
            </a:r>
            <a:r>
              <a:rPr lang="en-US" sz="2400" dirty="0" smtClean="0"/>
              <a:t>[0:2, ‘Artist’: ’Released’]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1224" y="1516777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 smtClean="0"/>
              <a:t>Perintah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185044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15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" t="24218" r="707" b="13163"/>
          <a:stretch/>
        </p:blipFill>
        <p:spPr>
          <a:xfrm>
            <a:off x="143290" y="2051829"/>
            <a:ext cx="8907946" cy="31695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/>
              <a:t>Library </a:t>
            </a:r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995B-C401-4843-956D-2CB3733DBE97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9" t="26316" r="3325" b="12270"/>
          <a:stretch/>
        </p:blipFill>
        <p:spPr>
          <a:xfrm>
            <a:off x="86199" y="1772478"/>
            <a:ext cx="8971603" cy="3313044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Pandas: Import file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B38EB-6EDE-E04A-8BD1-26E55FA77A85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4275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" t="27675" r="507" b="10912"/>
          <a:stretch/>
        </p:blipFill>
        <p:spPr>
          <a:xfrm>
            <a:off x="105153" y="1871869"/>
            <a:ext cx="8933694" cy="3114261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A41B-8FB6-EB42-A636-1DDCC0D29DC6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235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8" t="30663" r="1031" b="13358"/>
          <a:stretch/>
        </p:blipFill>
        <p:spPr>
          <a:xfrm>
            <a:off x="180352" y="2017644"/>
            <a:ext cx="8783296" cy="2822713"/>
          </a:xfrm>
        </p:spPr>
      </p:pic>
      <p:sp>
        <p:nvSpPr>
          <p:cNvPr id="3" name="Title 6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/>
          <a:p>
            <a:r>
              <a:rPr lang="en-US" dirty="0" smtClean="0"/>
              <a:t>Pandas: Method Read csv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87C4-9104-6B43-A13F-D6DE880F3D06}" type="datetime1">
              <a:rPr lang="en-US" smtClean="0"/>
              <a:t>6/27/2019</a:t>
            </a:fld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 Pandas: Loading Data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217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2326</TotalTime>
  <Words>1522</Words>
  <Application>Microsoft Office PowerPoint</Application>
  <PresentationFormat>On-screen Show (4:3)</PresentationFormat>
  <Paragraphs>379</Paragraphs>
  <Slides>57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Python Data Science : Loading Data (Pandas)</vt:lpstr>
      <vt:lpstr>Pandas</vt:lpstr>
      <vt:lpstr>Library Pandas</vt:lpstr>
      <vt:lpstr>Syntax Import Pandas</vt:lpstr>
      <vt:lpstr>Library Pandas</vt:lpstr>
      <vt:lpstr>Pandas: Import file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Pandas: Method Read csv</vt:lpstr>
      <vt:lpstr>Dataframes</vt:lpstr>
      <vt:lpstr>Pandas: CSV to Dataframes</vt:lpstr>
      <vt:lpstr>Pandas: CSV to Dataframes</vt:lpstr>
      <vt:lpstr>Pandas: CSV to Dataframes</vt:lpstr>
      <vt:lpstr>Pandas: CSV to Dataframes</vt:lpstr>
      <vt:lpstr>Pandas: CSV to Dataframes</vt:lpstr>
      <vt:lpstr>Pandas: Excel to Dataframes</vt:lpstr>
      <vt:lpstr>Pandas: Excel to Dataframes</vt:lpstr>
      <vt:lpstr>Pandas: Excel to Dataframes</vt:lpstr>
      <vt:lpstr>Pandas: Excel to Dataframes</vt:lpstr>
      <vt:lpstr>Pandas: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Dictionary to Dataframes</vt:lpstr>
      <vt:lpstr>Pandas: Dataframes</vt:lpstr>
      <vt:lpstr>Pandas: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Melakukan Ekstrasi Dataframes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Mengakses Elemen Tertentu dalam sebuah Dataframe</vt:lpstr>
      <vt:lpstr>Pandas: Slicing Dataframe</vt:lpstr>
      <vt:lpstr>Pandas: Slicing Dataframes</vt:lpstr>
      <vt:lpstr>Pandas: Slicing Dataframes</vt:lpstr>
      <vt:lpstr>Pandas: Slicing Dataframe</vt:lpstr>
      <vt:lpstr>Pandas: Slicing Dataframe</vt:lpstr>
      <vt:lpstr>Pandas: Dataframes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199</cp:revision>
  <dcterms:created xsi:type="dcterms:W3CDTF">2019-04-17T03:34:48Z</dcterms:created>
  <dcterms:modified xsi:type="dcterms:W3CDTF">2019-06-27T16:32:41Z</dcterms:modified>
</cp:coreProperties>
</file>